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42"/>
  </p:notesMasterIdLst>
  <p:handoutMasterIdLst>
    <p:handoutMasterId r:id="rId43"/>
  </p:handoutMasterIdLst>
  <p:sldIdLst>
    <p:sldId id="256" r:id="rId3"/>
    <p:sldId id="258" r:id="rId4"/>
    <p:sldId id="260" r:id="rId5"/>
    <p:sldId id="261" r:id="rId6"/>
    <p:sldId id="262" r:id="rId7"/>
    <p:sldId id="273" r:id="rId8"/>
    <p:sldId id="302" r:id="rId9"/>
    <p:sldId id="286" r:id="rId10"/>
    <p:sldId id="295" r:id="rId11"/>
    <p:sldId id="299" r:id="rId12"/>
    <p:sldId id="263" r:id="rId13"/>
    <p:sldId id="264" r:id="rId14"/>
    <p:sldId id="266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03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4" r:id="rId39"/>
    <p:sldId id="296" r:id="rId40"/>
    <p:sldId id="297" r:id="rId41"/>
  </p:sldIdLst>
  <p:sldSz cx="9144000" cy="5143500" type="screen16x9"/>
  <p:notesSz cx="6858000" cy="9144000"/>
  <p:embeddedFontLs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Roboto Medium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47900-FCD9-4C44-8424-05859C4BF5F7}">
  <a:tblStyle styleId="{F6E47900-FCD9-4C44-8424-05859C4BF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21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FB17-D16E-43F1-B8B2-840E0EFE33D1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F6EE-C483-401D-9930-468471308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5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947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3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01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37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5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26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66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34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65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7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03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4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70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14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28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24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125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97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0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96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38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77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86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190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4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59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39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267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121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7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26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0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3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3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.png"/><Relationship Id="rId21" Type="http://schemas.openxmlformats.org/officeDocument/2006/relationships/image" Target="../media/image33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63" Type="http://schemas.openxmlformats.org/officeDocument/2006/relationships/image" Target="../media/image75.png"/><Relationship Id="rId68" Type="http://schemas.openxmlformats.org/officeDocument/2006/relationships/image" Target="../media/image80.png"/><Relationship Id="rId7" Type="http://schemas.openxmlformats.org/officeDocument/2006/relationships/image" Target="../media/image21.png"/><Relationship Id="rId71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9" Type="http://schemas.openxmlformats.org/officeDocument/2006/relationships/image" Target="../media/image41.pn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8" Type="http://schemas.openxmlformats.org/officeDocument/2006/relationships/image" Target="../media/image70.png"/><Relationship Id="rId66" Type="http://schemas.openxmlformats.org/officeDocument/2006/relationships/image" Target="../media/image78.png"/><Relationship Id="rId5" Type="http://schemas.openxmlformats.org/officeDocument/2006/relationships/image" Target="../media/image19.png"/><Relationship Id="rId61" Type="http://schemas.openxmlformats.org/officeDocument/2006/relationships/image" Target="../media/image73.png"/><Relationship Id="rId19" Type="http://schemas.openxmlformats.org/officeDocument/2006/relationships/image" Target="../media/image3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56" Type="http://schemas.openxmlformats.org/officeDocument/2006/relationships/image" Target="../media/image68.png"/><Relationship Id="rId64" Type="http://schemas.openxmlformats.org/officeDocument/2006/relationships/image" Target="../media/image76.png"/><Relationship Id="rId69" Type="http://schemas.openxmlformats.org/officeDocument/2006/relationships/image" Target="../media/image81.png"/><Relationship Id="rId8" Type="http://schemas.openxmlformats.org/officeDocument/2006/relationships/image" Target="../media/image22.png"/><Relationship Id="rId51" Type="http://schemas.openxmlformats.org/officeDocument/2006/relationships/image" Target="../media/image63.png"/><Relationship Id="rId3" Type="http://schemas.openxmlformats.org/officeDocument/2006/relationships/image" Target="../media/image17.png"/><Relationship Id="rId12" Type="http://schemas.openxmlformats.org/officeDocument/2006/relationships/image" Target="../media/image11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Relationship Id="rId54" Type="http://schemas.openxmlformats.org/officeDocument/2006/relationships/image" Target="../media/image66.png"/><Relationship Id="rId62" Type="http://schemas.openxmlformats.org/officeDocument/2006/relationships/image" Target="../media/image74.png"/><Relationship Id="rId70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Relationship Id="rId57" Type="http://schemas.openxmlformats.org/officeDocument/2006/relationships/image" Target="../media/image69.png"/><Relationship Id="rId10" Type="http://schemas.openxmlformats.org/officeDocument/2006/relationships/image" Target="../media/image24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30.png"/><Relationship Id="rId39" Type="http://schemas.openxmlformats.org/officeDocument/2006/relationships/image" Target="../media/image51.png"/><Relationship Id="rId34" Type="http://schemas.openxmlformats.org/officeDocument/2006/relationships/image" Target="../media/image46.png"/><Relationship Id="rId50" Type="http://schemas.openxmlformats.org/officeDocument/2006/relationships/image" Target="../media/image62.png"/><Relationship Id="rId55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ynis/projecta2025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«Организация хранения и обработки марок Честного Знака»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«Организация хранения и обработки марок Честного Знака»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Коссе Надежда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Системный архитектор, руководитель отдела разработки,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 -  ГК Невада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7" y="2244436"/>
            <a:ext cx="1563088" cy="1563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383135" y="1376474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495033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910606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706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578631" y="977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хранение и обработку марок Честного Знака в отдельной базе.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92" y="2111202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75;p54"/>
          <p:cNvSpPr/>
          <p:nvPr/>
        </p:nvSpPr>
        <p:spPr>
          <a:xfrm>
            <a:off x="1698196" y="2011615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Обеспечить </a:t>
            </a:r>
            <a:r>
              <a:rPr lang="ru-RU" dirty="0">
                <a:solidFill>
                  <a:schemeClr val="bg1"/>
                </a:solidFill>
              </a:rPr>
              <a:t>хранение марок </a:t>
            </a:r>
            <a:r>
              <a:rPr lang="ru-RU" dirty="0" smtClean="0">
                <a:solidFill>
                  <a:schemeClr val="bg1"/>
                </a:solidFill>
              </a:rPr>
              <a:t>в разрезе документов с </a:t>
            </a:r>
            <a:r>
              <a:rPr lang="ru-RU" dirty="0">
                <a:solidFill>
                  <a:schemeClr val="bg1"/>
                </a:solidFill>
              </a:rPr>
              <a:t>учетом </a:t>
            </a:r>
            <a:r>
              <a:rPr lang="ru-RU" dirty="0" smtClean="0">
                <a:solidFill>
                  <a:schemeClr val="bg1"/>
                </a:solidFill>
              </a:rPr>
              <a:t>вложенности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7" y="2809408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708831" y="2709821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>
                <a:solidFill>
                  <a:schemeClr val="bg1"/>
                </a:solidFill>
              </a:rPr>
              <a:t>Организовать передачу </a:t>
            </a:r>
            <a:r>
              <a:rPr lang="ru-RU" dirty="0" smtClean="0">
                <a:solidFill>
                  <a:schemeClr val="bg1"/>
                </a:solidFill>
              </a:rPr>
              <a:t>через 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ru-RU" dirty="0">
                <a:solidFill>
                  <a:schemeClr val="bg1"/>
                </a:solidFill>
              </a:rPr>
              <a:t>-сервис данных о марках в документах.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63" y="3507617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75;p54"/>
          <p:cNvSpPr/>
          <p:nvPr/>
        </p:nvSpPr>
        <p:spPr>
          <a:xfrm>
            <a:off x="1719467" y="3408030"/>
            <a:ext cx="5400900" cy="51184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u-RU" dirty="0" smtClean="0">
              <a:solidFill>
                <a:schemeClr val="bg1"/>
              </a:solidFill>
            </a:endParaRPr>
          </a:p>
          <a:p>
            <a:pPr fontAlgn="t"/>
            <a:r>
              <a:rPr lang="ru-RU" dirty="0" smtClean="0">
                <a:solidFill>
                  <a:schemeClr val="bg1"/>
                </a:solidFill>
              </a:rPr>
              <a:t>Реализовать обмен через </a:t>
            </a:r>
            <a:r>
              <a:rPr lang="en-US" dirty="0" smtClean="0">
                <a:solidFill>
                  <a:schemeClr val="bg1"/>
                </a:solidFill>
              </a:rPr>
              <a:t>Kafka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92" y="4205819"/>
            <a:ext cx="315075" cy="3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5;p54"/>
          <p:cNvSpPr/>
          <p:nvPr/>
        </p:nvSpPr>
        <p:spPr>
          <a:xfrm>
            <a:off x="1730096" y="4106232"/>
            <a:ext cx="5400900" cy="650066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Сделать предварительные выводы о применимости получения марок через </a:t>
            </a:r>
            <a:r>
              <a:rPr lang="en-US" dirty="0" smtClean="0">
                <a:solidFill>
                  <a:schemeClr val="bg1"/>
                </a:solidFill>
              </a:rPr>
              <a:t>http </a:t>
            </a:r>
            <a:r>
              <a:rPr lang="ru-RU" dirty="0" smtClean="0">
                <a:solidFill>
                  <a:schemeClr val="bg1"/>
                </a:solidFill>
              </a:rPr>
              <a:t>сервис на рабочем контуре.</a:t>
            </a:r>
            <a:endParaRPr lang="ru-RU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869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86988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54315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int **a;  // указатель на указатель на строку элементов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int i, j, n, m;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system("chcp 1251");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system("cls");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строк: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&amp;n);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printf("Введите количество столбцов: ");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scanf("%d", &amp;m);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Выделение памяти под указатели на строки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a = (int**)malloc(n * sizeof(int*));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// Ввод элементов массива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for (i = 0; i&lt;n; i++)  // цикл по строкам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// Выделение памяти под хранение строк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a[i] = (int*)malloc(m * sizeof(int));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for (j = 0; j&lt;m; j++)  // цикл по столбцам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printf("a[%d][%d] = ", i, j);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dirty="0"/>
              <a:t>      scanf("%d", &amp;a[i][j]);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}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8316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{F6E47900-FCD9-4C44-8424-05859C4BF5F7}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737755" y="1426624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Google Shape;374;p54"/>
          <p:cNvSpPr/>
          <p:nvPr/>
        </p:nvSpPr>
        <p:spPr>
          <a:xfrm>
            <a:off x="883034" y="1329011"/>
            <a:ext cx="6354194" cy="26404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1С конфигуратор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БСП </a:t>
            </a:r>
            <a:r>
              <a:rPr lang="ru-RU" dirty="0" err="1" smtClean="0">
                <a:latin typeface="Roboto" panose="020B0604020202020204" charset="0"/>
                <a:ea typeface="Roboto" panose="020B0604020202020204" charset="0"/>
              </a:rPr>
              <a:t>демо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2.4 и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http-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сервис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Apache Kafka + Docker + Offset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Explorer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Roboto" panose="020B0604020202020204" charset="0"/>
                <a:ea typeface="Roboto" panose="020B0604020202020204" charset="0"/>
              </a:rPr>
              <a:t>Visual studio code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PlantUML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gir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extentions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+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</a:rPr>
              <a:t>github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Диаграмма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ER-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типа объектов 1С, 1С Накидка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91299" y="273542"/>
            <a:ext cx="3405143" cy="63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5" name="Google Shape;374;p54"/>
          <p:cNvSpPr/>
          <p:nvPr/>
        </p:nvSpPr>
        <p:spPr>
          <a:xfrm>
            <a:off x="496186" y="2105245"/>
            <a:ext cx="7868093" cy="2683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MVP </a:t>
            </a:r>
            <a:r>
              <a:rPr lang="ru-RU" dirty="0"/>
              <a:t>продукт проект представляет собой две базы 1С :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Марки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1С База имитирующая  </a:t>
            </a:r>
            <a:r>
              <a:rPr lang="en-US" dirty="0"/>
              <a:t>ERP </a:t>
            </a:r>
            <a:r>
              <a:rPr lang="ru-RU" dirty="0"/>
              <a:t>и обмен  </a:t>
            </a:r>
            <a:r>
              <a:rPr lang="en-US" dirty="0"/>
              <a:t>WMC</a:t>
            </a:r>
            <a:r>
              <a:rPr lang="ru-RU" dirty="0"/>
              <a:t>-</a:t>
            </a:r>
            <a:r>
              <a:rPr lang="en-US" dirty="0"/>
              <a:t>ERP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      Обмен между базами производится с помощью </a:t>
            </a:r>
            <a:r>
              <a:rPr lang="en-US" dirty="0"/>
              <a:t>http-</a:t>
            </a:r>
            <a:r>
              <a:rPr lang="ru-RU" dirty="0"/>
              <a:t>сервиса  и </a:t>
            </a:r>
            <a:r>
              <a:rPr lang="en-US" dirty="0"/>
              <a:t>Kafka</a:t>
            </a:r>
            <a:r>
              <a:rPr lang="ru-RU" dirty="0"/>
              <a:t>.  </a:t>
            </a:r>
          </a:p>
          <a:p>
            <a:endParaRPr lang="en-US" dirty="0"/>
          </a:p>
          <a:p>
            <a:pPr algn="just"/>
            <a:r>
              <a:rPr lang="ru-RU" dirty="0"/>
              <a:t>        При интерактивном получении марок по  </a:t>
            </a:r>
            <a:r>
              <a:rPr lang="en-US" dirty="0"/>
              <a:t>http-</a:t>
            </a:r>
            <a:r>
              <a:rPr lang="ru-RU" dirty="0"/>
              <a:t>сервису  включен замер производительности, что позволит в </a:t>
            </a:r>
            <a:r>
              <a:rPr lang="ru-RU" dirty="0" smtClean="0"/>
              <a:t>дальнейшем, </a:t>
            </a:r>
            <a:r>
              <a:rPr lang="ru-RU" dirty="0"/>
              <a:t>без реализации  полного </a:t>
            </a:r>
            <a:r>
              <a:rPr lang="ru-RU" dirty="0" smtClean="0"/>
              <a:t>функционала, </a:t>
            </a:r>
            <a:r>
              <a:rPr lang="ru-RU" dirty="0"/>
              <a:t>сделать выводы о применимости такой технологии на больших объемах марок.</a:t>
            </a:r>
            <a:endParaRPr lang="ru-RU" dirty="0"/>
          </a:p>
        </p:txBody>
      </p:sp>
      <p:sp>
        <p:nvSpPr>
          <p:cNvPr id="6" name="Google Shape;375;p54"/>
          <p:cNvSpPr/>
          <p:nvPr/>
        </p:nvSpPr>
        <p:spPr>
          <a:xfrm>
            <a:off x="1754902" y="906837"/>
            <a:ext cx="4943609" cy="101045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</a:rPr>
              <a:t>Репозиторий</a:t>
            </a:r>
            <a:r>
              <a:rPr lang="ru-RU" dirty="0">
                <a:solidFill>
                  <a:schemeClr val="bg1"/>
                </a:solidFill>
              </a:rPr>
              <a:t> проекта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https://github.com/Taynis/projecta2025.git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234253" y="156769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</a:rPr>
              <a:t>Целевая архитектура конечного 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27469"/>
            <a:ext cx="8375074" cy="3789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114300" y="156769"/>
            <a:ext cx="3054927" cy="234744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 algn="ctr"/>
            <a:r>
              <a:rPr lang="ru-RU" sz="3600" dirty="0"/>
              <a:t>Архитектура </a:t>
            </a:r>
            <a:r>
              <a:rPr lang="en-US" sz="3600" dirty="0"/>
              <a:t>MVP </a:t>
            </a:r>
            <a:r>
              <a:rPr lang="ru-RU" sz="3600" dirty="0"/>
              <a:t>продукта</a:t>
            </a:r>
            <a:endParaRPr sz="34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37" y="156769"/>
            <a:ext cx="4811185" cy="4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3296092" y="842797"/>
            <a:ext cx="46046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производительности.  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31" y="1217958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2" y="2968809"/>
            <a:ext cx="7810500" cy="1800225"/>
          </a:xfrm>
          <a:prstGeom prst="rect">
            <a:avLst/>
          </a:prstGeom>
        </p:spPr>
      </p:pic>
      <p:pic>
        <p:nvPicPr>
          <p:cNvPr id="10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089" y="3883098"/>
            <a:ext cx="219936" cy="25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488" y="4301921"/>
            <a:ext cx="219936" cy="25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5;p54"/>
          <p:cNvSpPr/>
          <p:nvPr/>
        </p:nvSpPr>
        <p:spPr>
          <a:xfrm>
            <a:off x="1010623" y="2043094"/>
            <a:ext cx="6890146" cy="688711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Замер выполнялся при получении данных о марках с помощью </a:t>
            </a:r>
            <a:r>
              <a:rPr lang="en-US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</a:t>
            </a:r>
            <a:r>
              <a:rPr lang="ru-RU" dirty="0" smtClean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сервиса. Предварительные результаты неудовлетворительны</a:t>
            </a:r>
            <a:r>
              <a:rPr lang="en-US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Сценарное тестирование</a:t>
            </a:r>
            <a:endParaRPr dirty="0"/>
          </a:p>
        </p:txBody>
      </p:sp>
      <p:sp>
        <p:nvSpPr>
          <p:cNvPr id="11" name="Google Shape;440;p62"/>
          <p:cNvSpPr/>
          <p:nvPr/>
        </p:nvSpPr>
        <p:spPr>
          <a:xfrm>
            <a:off x="336618" y="949841"/>
            <a:ext cx="3461865" cy="398366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41;p62"/>
          <p:cNvSpPr txBox="1"/>
          <p:nvPr/>
        </p:nvSpPr>
        <p:spPr>
          <a:xfrm>
            <a:off x="601627" y="1667797"/>
            <a:ext cx="3196856" cy="31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Запускается эмуляция обмена с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WMS</a:t>
            </a:r>
            <a:r>
              <a:rPr lang="ru-RU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, создаются документы, марки отправляются в </a:t>
            </a:r>
            <a:r>
              <a:rPr lang="en-US" sz="13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Открывается первый документ, убеждаемся, что ТЧ Марки не заполнена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Вызываем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http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сервис в базе Марки который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иницирует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загрузку Марок из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базе Марки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Открываем первый документ в базе имитация, убеждаемся, что ТЧ Марки заполнена.</a:t>
            </a:r>
            <a:endParaRPr sz="13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43;p62"/>
          <p:cNvSpPr txBox="1"/>
          <p:nvPr/>
        </p:nvSpPr>
        <p:spPr>
          <a:xfrm>
            <a:off x="891368" y="1072696"/>
            <a:ext cx="261737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Тест обменов в базе имитации </a:t>
            </a:r>
            <a:r>
              <a:rPr lang="en-US" sz="17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ERP</a:t>
            </a:r>
            <a:endParaRPr sz="17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1" y="949841"/>
            <a:ext cx="4712137" cy="3807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2296</Words>
  <Application>Microsoft Office PowerPoint</Application>
  <PresentationFormat>Экран (16:9)</PresentationFormat>
  <Paragraphs>320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Презентация PowerPoint</vt:lpstr>
      <vt:lpstr>Защита проекта Тема: «Организация хранения и обработки марок Честного Знака»   </vt:lpstr>
      <vt:lpstr>Презентация PowerPoint</vt:lpstr>
      <vt:lpstr>Какие технологии использовались </vt:lpstr>
      <vt:lpstr>Что получилось</vt:lpstr>
      <vt:lpstr>Презентация PowerPoint</vt:lpstr>
      <vt:lpstr>Презентация PowerPoint</vt:lpstr>
      <vt:lpstr>Презентация PowerPoint</vt:lpstr>
      <vt:lpstr>Сценарное тестирование</vt:lpstr>
      <vt:lpstr>Что получилось</vt:lpstr>
      <vt:lpstr>Выводы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Nadezhda</dc:creator>
  <cp:lastModifiedBy>Учетная запись Майкрософт</cp:lastModifiedBy>
  <cp:revision>29</cp:revision>
  <dcterms:modified xsi:type="dcterms:W3CDTF">2025-12-05T12:23:15Z</dcterms:modified>
</cp:coreProperties>
</file>